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25" r:id="rId1"/>
  </p:sldMasterIdLst>
  <p:sldIdLst>
    <p:sldId id="256" r:id="rId2"/>
    <p:sldId id="257" r:id="rId3"/>
    <p:sldId id="258" r:id="rId4"/>
    <p:sldId id="260" r:id="rId5"/>
    <p:sldId id="276" r:id="rId6"/>
    <p:sldId id="277" r:id="rId7"/>
    <p:sldId id="317" r:id="rId8"/>
    <p:sldId id="296" r:id="rId9"/>
    <p:sldId id="297" r:id="rId10"/>
    <p:sldId id="298" r:id="rId11"/>
    <p:sldId id="315" r:id="rId12"/>
    <p:sldId id="316" r:id="rId13"/>
    <p:sldId id="299" r:id="rId14"/>
    <p:sldId id="279" r:id="rId15"/>
    <p:sldId id="281" r:id="rId16"/>
    <p:sldId id="280" r:id="rId17"/>
    <p:sldId id="261" r:id="rId18"/>
    <p:sldId id="286" r:id="rId19"/>
    <p:sldId id="310" r:id="rId20"/>
    <p:sldId id="291" r:id="rId21"/>
    <p:sldId id="308" r:id="rId22"/>
    <p:sldId id="309" r:id="rId23"/>
    <p:sldId id="294" r:id="rId24"/>
    <p:sldId id="312" r:id="rId25"/>
    <p:sldId id="314" r:id="rId26"/>
    <p:sldId id="311" r:id="rId27"/>
    <p:sldId id="313" r:id="rId28"/>
    <p:sldId id="295" r:id="rId29"/>
    <p:sldId id="301" r:id="rId30"/>
    <p:sldId id="302" r:id="rId31"/>
    <p:sldId id="303" r:id="rId32"/>
    <p:sldId id="273" r:id="rId33"/>
    <p:sldId id="274" r:id="rId34"/>
    <p:sldId id="275"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p:scale>
          <a:sx n="75" d="100"/>
          <a:sy n="75" d="100"/>
        </p:scale>
        <p:origin x="835" y="33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CF48A18-3433-4F58-B9D1-6C7463ED7981}" type="datetimeFigureOut">
              <a:rPr lang="en-US" smtClean="0"/>
              <a:t>8/30/2023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2038482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CF48A18-3433-4F58-B9D1-6C7463ED7981}" type="datetimeFigureOut">
              <a:rPr lang="en-US" smtClean="0"/>
              <a:t>8/30/2023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3283758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F48A18-3433-4F58-B9D1-6C7463ED7981}" type="datetimeFigureOut">
              <a:rPr lang="en-US" smtClean="0"/>
              <a:t>8/30/2023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17236479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F48A18-3433-4F58-B9D1-6C7463ED7981}" type="datetimeFigureOut">
              <a:rPr lang="en-US" smtClean="0"/>
              <a:t>8/30/2023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20485966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F48A18-3433-4F58-B9D1-6C7463ED7981}" type="datetimeFigureOut">
              <a:rPr lang="en-US" smtClean="0"/>
              <a:t>8/30/2023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40618009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F48A18-3433-4F58-B9D1-6C7463ED7981}" type="datetimeFigureOut">
              <a:rPr lang="en-US" smtClean="0"/>
              <a:t>8/30/2023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15121288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F48A18-3433-4F58-B9D1-6C7463ED7981}" type="datetimeFigureOut">
              <a:rPr lang="en-US" smtClean="0"/>
              <a:t>8/30/2023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34190868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F48A18-3433-4F58-B9D1-6C7463ED7981}" type="datetimeFigureOut">
              <a:rPr lang="en-US" smtClean="0"/>
              <a:t>8/30/2023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6474736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F48A18-3433-4F58-B9D1-6C7463ED7981}" type="datetimeFigureOut">
              <a:rPr lang="en-US" smtClean="0"/>
              <a:t>8/30/2023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3002688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CF48A18-3433-4F58-B9D1-6C7463ED7981}" type="datetimeFigureOut">
              <a:rPr lang="en-US" smtClean="0"/>
              <a:t>8/30/2023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25203260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CF48A18-3433-4F58-B9D1-6C7463ED7981}" type="datetimeFigureOut">
              <a:rPr lang="en-US" smtClean="0"/>
              <a:t>8/30/2023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3642598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CF48A18-3433-4F58-B9D1-6C7463ED7981}" type="datetimeFigureOut">
              <a:rPr lang="en-US" smtClean="0"/>
              <a:t>8/30/2023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4765199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CF48A18-3433-4F58-B9D1-6C7463ED7981}" type="datetimeFigureOut">
              <a:rPr lang="en-US" smtClean="0"/>
              <a:t>8/30/2023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2291821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CF48A18-3433-4F58-B9D1-6C7463ED7981}" type="datetimeFigureOut">
              <a:rPr lang="en-US" smtClean="0"/>
              <a:t>8/30/2023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7525774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F48A18-3433-4F58-B9D1-6C7463ED7981}" type="datetimeFigureOut">
              <a:rPr lang="en-US" smtClean="0"/>
              <a:t>8/30/2023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41978852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CF48A18-3433-4F58-B9D1-6C7463ED7981}" type="datetimeFigureOut">
              <a:rPr lang="en-US" smtClean="0"/>
              <a:t>8/30/2023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1736010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CF48A18-3433-4F58-B9D1-6C7463ED7981}" type="datetimeFigureOut">
              <a:rPr lang="en-US" smtClean="0"/>
              <a:t>8/30/2023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B569F8-C70C-445F-89D8-6BD8FD98DDBA}" type="slidenum">
              <a:rPr lang="en-US" smtClean="0"/>
              <a:t>‹#›</a:t>
            </a:fld>
            <a:endParaRPr lang="en-US"/>
          </a:p>
        </p:txBody>
      </p:sp>
    </p:spTree>
    <p:extLst>
      <p:ext uri="{BB962C8B-B14F-4D97-AF65-F5344CB8AC3E}">
        <p14:creationId xmlns:p14="http://schemas.microsoft.com/office/powerpoint/2010/main" val="2769672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CF48A18-3433-4F58-B9D1-6C7463ED7981}" type="datetimeFigureOut">
              <a:rPr lang="en-US" smtClean="0"/>
              <a:t>8/30/2023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3B569F8-C70C-445F-89D8-6BD8FD98DDBA}" type="slidenum">
              <a:rPr lang="en-US" smtClean="0"/>
              <a:t>‹#›</a:t>
            </a:fld>
            <a:endParaRPr lang="en-US"/>
          </a:p>
        </p:txBody>
      </p:sp>
    </p:spTree>
    <p:extLst>
      <p:ext uri="{BB962C8B-B14F-4D97-AF65-F5344CB8AC3E}">
        <p14:creationId xmlns:p14="http://schemas.microsoft.com/office/powerpoint/2010/main" val="3230142433"/>
      </p:ext>
    </p:extLst>
  </p:cSld>
  <p:clrMap bg1="lt1" tx1="dk1" bg2="lt2" tx2="dk2" accent1="accent1" accent2="accent2" accent3="accent3" accent4="accent4" accent5="accent5" accent6="accent6" hlink="hlink" folHlink="folHlink"/>
  <p:sldLayoutIdLst>
    <p:sldLayoutId id="2147484026" r:id="rId1"/>
    <p:sldLayoutId id="2147484027" r:id="rId2"/>
    <p:sldLayoutId id="2147484028" r:id="rId3"/>
    <p:sldLayoutId id="2147484029" r:id="rId4"/>
    <p:sldLayoutId id="2147484030" r:id="rId5"/>
    <p:sldLayoutId id="2147484031" r:id="rId6"/>
    <p:sldLayoutId id="2147484032" r:id="rId7"/>
    <p:sldLayoutId id="2147484033" r:id="rId8"/>
    <p:sldLayoutId id="2147484034" r:id="rId9"/>
    <p:sldLayoutId id="2147484035" r:id="rId10"/>
    <p:sldLayoutId id="2147484036" r:id="rId11"/>
    <p:sldLayoutId id="2147484037" r:id="rId12"/>
    <p:sldLayoutId id="2147484038" r:id="rId13"/>
    <p:sldLayoutId id="2147484039" r:id="rId14"/>
    <p:sldLayoutId id="2147484040" r:id="rId15"/>
    <p:sldLayoutId id="2147484041" r:id="rId16"/>
    <p:sldLayoutId id="2147484042"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2A413-B47C-4413-9DF8-7DD5AF9A562C}"/>
              </a:ext>
            </a:extLst>
          </p:cNvPr>
          <p:cNvSpPr>
            <a:spLocks noGrp="1"/>
          </p:cNvSpPr>
          <p:nvPr>
            <p:ph type="ctrTitle"/>
          </p:nvPr>
        </p:nvSpPr>
        <p:spPr>
          <a:xfrm>
            <a:off x="1524000" y="665825"/>
            <a:ext cx="8745415" cy="1275517"/>
          </a:xfrm>
        </p:spPr>
        <p:txBody>
          <a:bodyPr>
            <a:normAutofit fontScale="90000"/>
          </a:bodyPr>
          <a:lstStyle/>
          <a:p>
            <a:br>
              <a:rPr lang="en-US" sz="4800" dirty="0">
                <a:latin typeface="+mn-lt"/>
              </a:rPr>
            </a:br>
            <a:r>
              <a:rPr lang="en-US" sz="4800" dirty="0">
                <a:latin typeface="+mn-lt"/>
              </a:rPr>
              <a:t>Wellness Warrior</a:t>
            </a:r>
          </a:p>
        </p:txBody>
      </p:sp>
      <p:sp>
        <p:nvSpPr>
          <p:cNvPr id="3" name="Subtitle 2">
            <a:extLst>
              <a:ext uri="{FF2B5EF4-FFF2-40B4-BE49-F238E27FC236}">
                <a16:creationId xmlns:a16="http://schemas.microsoft.com/office/drawing/2014/main" id="{E8A6E6A5-FB2C-4FDD-8852-60DE1F5DA9D2}"/>
              </a:ext>
            </a:extLst>
          </p:cNvPr>
          <p:cNvSpPr>
            <a:spLocks noGrp="1"/>
          </p:cNvSpPr>
          <p:nvPr>
            <p:ph type="subTitle" idx="1"/>
          </p:nvPr>
        </p:nvSpPr>
        <p:spPr>
          <a:xfrm>
            <a:off x="1524000" y="2379216"/>
            <a:ext cx="9144000" cy="2441360"/>
          </a:xfrm>
        </p:spPr>
        <p:txBody>
          <a:bodyPr>
            <a:normAutofit fontScale="47500" lnSpcReduction="20000"/>
          </a:bodyPr>
          <a:lstStyle/>
          <a:p>
            <a:endParaRPr lang="en-US" dirty="0"/>
          </a:p>
          <a:p>
            <a:r>
              <a:rPr lang="en-US" sz="5100" b="1" dirty="0">
                <a:latin typeface="Times New Roman" panose="02020603050405020304" pitchFamily="18" charset="0"/>
                <a:cs typeface="Times New Roman" panose="02020603050405020304" pitchFamily="18" charset="0"/>
              </a:rPr>
              <a:t>Submitted By:</a:t>
            </a:r>
          </a:p>
          <a:p>
            <a:r>
              <a:rPr lang="en-US" sz="5100" b="1" dirty="0">
                <a:latin typeface="Times New Roman" panose="02020603050405020304" pitchFamily="18" charset="0"/>
                <a:cs typeface="Times New Roman" panose="02020603050405020304" pitchFamily="18" charset="0"/>
              </a:rPr>
              <a:t>Group  No. 79</a:t>
            </a:r>
          </a:p>
          <a:p>
            <a:endParaRPr lang="en-US" sz="5100" b="1" dirty="0">
              <a:latin typeface="Times New Roman" panose="02020603050405020304" pitchFamily="18" charset="0"/>
              <a:cs typeface="Times New Roman" panose="02020603050405020304" pitchFamily="18" charset="0"/>
            </a:endParaRPr>
          </a:p>
          <a:p>
            <a:r>
              <a:rPr lang="en-US" sz="5100" b="1" dirty="0" err="1">
                <a:latin typeface="Times New Roman" panose="02020603050405020304" pitchFamily="18" charset="0"/>
                <a:cs typeface="Times New Roman" panose="02020603050405020304" pitchFamily="18" charset="0"/>
              </a:rPr>
              <a:t>Omkar</a:t>
            </a:r>
            <a:r>
              <a:rPr lang="en-US" sz="5100" b="1" dirty="0">
                <a:latin typeface="Times New Roman" panose="02020603050405020304" pitchFamily="18" charset="0"/>
                <a:cs typeface="Times New Roman" panose="02020603050405020304" pitchFamily="18" charset="0"/>
              </a:rPr>
              <a:t> </a:t>
            </a:r>
            <a:r>
              <a:rPr lang="en-US" sz="5100" b="1" dirty="0" err="1">
                <a:latin typeface="Times New Roman" panose="02020603050405020304" pitchFamily="18" charset="0"/>
                <a:cs typeface="Times New Roman" panose="02020603050405020304" pitchFamily="18" charset="0"/>
              </a:rPr>
              <a:t>Kuchekar</a:t>
            </a:r>
            <a:r>
              <a:rPr lang="en-US" sz="5100" b="1" dirty="0">
                <a:latin typeface="Times New Roman" panose="02020603050405020304" pitchFamily="18" charset="0"/>
                <a:cs typeface="Times New Roman" panose="02020603050405020304" pitchFamily="18" charset="0"/>
              </a:rPr>
              <a:t>(233164)</a:t>
            </a:r>
          </a:p>
          <a:p>
            <a:r>
              <a:rPr lang="en-US" sz="5100" b="1" dirty="0">
                <a:latin typeface="Times New Roman" panose="02020603050405020304" pitchFamily="18" charset="0"/>
                <a:cs typeface="Times New Roman" panose="02020603050405020304" pitchFamily="18" charset="0"/>
              </a:rPr>
              <a:t>Rahul Rao(233192)</a:t>
            </a:r>
          </a:p>
        </p:txBody>
      </p:sp>
    </p:spTree>
    <p:extLst>
      <p:ext uri="{BB962C8B-B14F-4D97-AF65-F5344CB8AC3E}">
        <p14:creationId xmlns:p14="http://schemas.microsoft.com/office/powerpoint/2010/main" val="16412342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07B9E-F01D-5F1B-7A44-6C9E5AE9CCFF}"/>
              </a:ext>
            </a:extLst>
          </p:cNvPr>
          <p:cNvSpPr>
            <a:spLocks noGrp="1"/>
          </p:cNvSpPr>
          <p:nvPr>
            <p:ph type="title"/>
          </p:nvPr>
        </p:nvSpPr>
        <p:spPr>
          <a:xfrm>
            <a:off x="1576922" y="0"/>
            <a:ext cx="7617875" cy="607790"/>
          </a:xfrm>
        </p:spPr>
        <p:txBody>
          <a:bodyPr>
            <a:normAutofit fontScale="90000"/>
          </a:bodyPr>
          <a:lstStyle/>
          <a:p>
            <a:r>
              <a:rPr lang="en-US" dirty="0">
                <a:latin typeface="Times New Roman" panose="02020603050405020304" pitchFamily="18" charset="0"/>
                <a:cs typeface="Times New Roman" panose="02020603050405020304" pitchFamily="18" charset="0"/>
              </a:rPr>
              <a:t>First Level Diagram </a:t>
            </a:r>
            <a:endParaRPr lang="en-IN"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D9D3509C-83F1-9E69-FB08-5A0AD142AB03}"/>
              </a:ext>
            </a:extLst>
          </p:cNvPr>
          <p:cNvPicPr>
            <a:picLocks noChangeAspect="1"/>
          </p:cNvPicPr>
          <p:nvPr/>
        </p:nvPicPr>
        <p:blipFill rotWithShape="1">
          <a:blip r:embed="rId2">
            <a:extLst>
              <a:ext uri="{28A0092B-C50C-407E-A947-70E740481C1C}">
                <a14:useLocalDpi xmlns:a14="http://schemas.microsoft.com/office/drawing/2010/main" val="0"/>
              </a:ext>
            </a:extLst>
          </a:blip>
          <a:srcRect l="14253" r="21707" b="4955"/>
          <a:stretch/>
        </p:blipFill>
        <p:spPr>
          <a:xfrm>
            <a:off x="1695266" y="607790"/>
            <a:ext cx="7381189" cy="6125899"/>
          </a:xfrm>
          <a:prstGeom prst="rect">
            <a:avLst/>
          </a:prstGeom>
        </p:spPr>
      </p:pic>
    </p:spTree>
    <p:extLst>
      <p:ext uri="{BB962C8B-B14F-4D97-AF65-F5344CB8AC3E}">
        <p14:creationId xmlns:p14="http://schemas.microsoft.com/office/powerpoint/2010/main" val="24218447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FFCB3-ED85-52DD-15C4-6D096C7CD5B1}"/>
              </a:ext>
            </a:extLst>
          </p:cNvPr>
          <p:cNvSpPr>
            <a:spLocks noGrp="1"/>
          </p:cNvSpPr>
          <p:nvPr>
            <p:ph type="title"/>
          </p:nvPr>
        </p:nvSpPr>
        <p:spPr>
          <a:xfrm>
            <a:off x="1161581" y="76200"/>
            <a:ext cx="9273337" cy="927847"/>
          </a:xfrm>
        </p:spPr>
        <p:txBody>
          <a:bodyPr/>
          <a:lstStyle/>
          <a:p>
            <a:r>
              <a:rPr lang="en-IN" dirty="0">
                <a:latin typeface="Times New Roman" panose="02020603050405020304" pitchFamily="18" charset="0"/>
                <a:cs typeface="Times New Roman" panose="02020603050405020304" pitchFamily="18" charset="0"/>
              </a:rPr>
              <a:t>Manager Sequence Flow Diagram</a:t>
            </a:r>
          </a:p>
        </p:txBody>
      </p:sp>
      <p:pic>
        <p:nvPicPr>
          <p:cNvPr id="4" name="Picture 3">
            <a:extLst>
              <a:ext uri="{FF2B5EF4-FFF2-40B4-BE49-F238E27FC236}">
                <a16:creationId xmlns:a16="http://schemas.microsoft.com/office/drawing/2014/main" id="{34FC637E-737E-EFB3-97DC-BADC42D8013B}"/>
              </a:ext>
            </a:extLst>
          </p:cNvPr>
          <p:cNvPicPr>
            <a:picLocks noChangeAspect="1"/>
          </p:cNvPicPr>
          <p:nvPr/>
        </p:nvPicPr>
        <p:blipFill rotWithShape="1">
          <a:blip r:embed="rId2">
            <a:extLst>
              <a:ext uri="{28A0092B-C50C-407E-A947-70E740481C1C}">
                <a14:useLocalDpi xmlns:a14="http://schemas.microsoft.com/office/drawing/2010/main" val="0"/>
              </a:ext>
            </a:extLst>
          </a:blip>
          <a:srcRect l="17341" r="11195" b="16851"/>
          <a:stretch/>
        </p:blipFill>
        <p:spPr>
          <a:xfrm>
            <a:off x="1689847" y="1201042"/>
            <a:ext cx="8812306" cy="4455915"/>
          </a:xfrm>
          <a:prstGeom prst="rect">
            <a:avLst/>
          </a:prstGeom>
        </p:spPr>
      </p:pic>
    </p:spTree>
    <p:extLst>
      <p:ext uri="{BB962C8B-B14F-4D97-AF65-F5344CB8AC3E}">
        <p14:creationId xmlns:p14="http://schemas.microsoft.com/office/powerpoint/2010/main" val="1716529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9B74E-470A-0219-7B58-37E35B766F45}"/>
              </a:ext>
            </a:extLst>
          </p:cNvPr>
          <p:cNvSpPr>
            <a:spLocks noGrp="1"/>
          </p:cNvSpPr>
          <p:nvPr>
            <p:ph type="title"/>
          </p:nvPr>
        </p:nvSpPr>
        <p:spPr>
          <a:xfrm>
            <a:off x="1152617" y="-26894"/>
            <a:ext cx="9613995" cy="1470212"/>
          </a:xfrm>
        </p:spPr>
        <p:txBody>
          <a:bodyPr/>
          <a:lstStyle/>
          <a:p>
            <a:r>
              <a:rPr lang="en-IN" dirty="0">
                <a:latin typeface="Times New Roman" panose="02020603050405020304" pitchFamily="18" charset="0"/>
                <a:cs typeface="Times New Roman" panose="02020603050405020304" pitchFamily="18" charset="0"/>
              </a:rPr>
              <a:t>Trainer Sequence Flow Diagram</a:t>
            </a:r>
          </a:p>
        </p:txBody>
      </p:sp>
      <p:pic>
        <p:nvPicPr>
          <p:cNvPr id="5" name="Content Placeholder 4">
            <a:extLst>
              <a:ext uri="{FF2B5EF4-FFF2-40B4-BE49-F238E27FC236}">
                <a16:creationId xmlns:a16="http://schemas.microsoft.com/office/drawing/2014/main" id="{9F4E6C3C-B46A-3994-0C1F-52960BAB2400}"/>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2703"/>
          <a:stretch/>
        </p:blipFill>
        <p:spPr>
          <a:xfrm>
            <a:off x="896632" y="1380564"/>
            <a:ext cx="10398736" cy="4356847"/>
          </a:xfrm>
        </p:spPr>
      </p:pic>
    </p:spTree>
    <p:extLst>
      <p:ext uri="{BB962C8B-B14F-4D97-AF65-F5344CB8AC3E}">
        <p14:creationId xmlns:p14="http://schemas.microsoft.com/office/powerpoint/2010/main" val="2121361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80FBE-8B7E-E295-8260-49E5EF2F2D79}"/>
              </a:ext>
            </a:extLst>
          </p:cNvPr>
          <p:cNvSpPr>
            <a:spLocks noGrp="1"/>
          </p:cNvSpPr>
          <p:nvPr>
            <p:ph type="title"/>
          </p:nvPr>
        </p:nvSpPr>
        <p:spPr>
          <a:xfrm>
            <a:off x="1272125" y="0"/>
            <a:ext cx="8176676" cy="633190"/>
          </a:xfrm>
        </p:spPr>
        <p:txBody>
          <a:bodyPr>
            <a:noAutofit/>
          </a:bodyPr>
          <a:lstStyle/>
          <a:p>
            <a:r>
              <a:rPr lang="en-IN" sz="3600" dirty="0">
                <a:latin typeface="Times New Roman" panose="02020603050405020304" pitchFamily="18" charset="0"/>
                <a:cs typeface="Times New Roman" panose="02020603050405020304" pitchFamily="18" charset="0"/>
              </a:rPr>
              <a:t>Member Sequence Flow Diagram</a:t>
            </a:r>
          </a:p>
        </p:txBody>
      </p:sp>
      <p:pic>
        <p:nvPicPr>
          <p:cNvPr id="5" name="Picture 4">
            <a:extLst>
              <a:ext uri="{FF2B5EF4-FFF2-40B4-BE49-F238E27FC236}">
                <a16:creationId xmlns:a16="http://schemas.microsoft.com/office/drawing/2014/main" id="{CDCD9226-A59A-DEDC-90D4-6F1EDE602B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2886" y="843469"/>
            <a:ext cx="11426227" cy="5315283"/>
          </a:xfrm>
          <a:prstGeom prst="rect">
            <a:avLst/>
          </a:prstGeom>
        </p:spPr>
      </p:pic>
    </p:spTree>
    <p:extLst>
      <p:ext uri="{BB962C8B-B14F-4D97-AF65-F5344CB8AC3E}">
        <p14:creationId xmlns:p14="http://schemas.microsoft.com/office/powerpoint/2010/main" val="513963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AF542-29A5-481B-9308-EA63C8008195}"/>
              </a:ext>
            </a:extLst>
          </p:cNvPr>
          <p:cNvSpPr>
            <a:spLocks noGrp="1"/>
          </p:cNvSpPr>
          <p:nvPr>
            <p:ph type="title"/>
          </p:nvPr>
        </p:nvSpPr>
        <p:spPr>
          <a:xfrm>
            <a:off x="8725391" y="2919548"/>
            <a:ext cx="3153003" cy="1018903"/>
          </a:xfrm>
        </p:spPr>
        <p:txBody>
          <a:bodyPr/>
          <a:lstStyle/>
          <a:p>
            <a:r>
              <a:rPr lang="en-US" dirty="0" err="1"/>
              <a:t>HomePage</a:t>
            </a:r>
            <a:endParaRPr lang="en-US"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473200" y="1209040"/>
            <a:ext cx="7366000" cy="4409440"/>
          </a:xfrm>
          <a:prstGeom prst="rect">
            <a:avLst/>
          </a:prstGeom>
        </p:spPr>
      </p:pic>
    </p:spTree>
    <p:extLst>
      <p:ext uri="{BB962C8B-B14F-4D97-AF65-F5344CB8AC3E}">
        <p14:creationId xmlns:p14="http://schemas.microsoft.com/office/powerpoint/2010/main" val="1243908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001FF-9A6A-4E6E-AA2B-68B3B7959E1F}"/>
              </a:ext>
            </a:extLst>
          </p:cNvPr>
          <p:cNvSpPr>
            <a:spLocks noGrp="1"/>
          </p:cNvSpPr>
          <p:nvPr>
            <p:ph type="title"/>
          </p:nvPr>
        </p:nvSpPr>
        <p:spPr>
          <a:xfrm>
            <a:off x="8067992" y="2610938"/>
            <a:ext cx="3479574" cy="1636124"/>
          </a:xfrm>
        </p:spPr>
        <p:txBody>
          <a:bodyPr/>
          <a:lstStyle/>
          <a:p>
            <a:r>
              <a:rPr lang="en-US" dirty="0" err="1"/>
              <a:t>AboutUs</a:t>
            </a:r>
            <a:r>
              <a:rPr lang="en-US" dirty="0"/>
              <a:t> Page</a:t>
            </a:r>
          </a:p>
        </p:txBody>
      </p:sp>
      <p:pic>
        <p:nvPicPr>
          <p:cNvPr id="5" name="Picture 4"/>
          <p:cNvPicPr/>
          <p:nvPr/>
        </p:nvPicPr>
        <p:blipFill>
          <a:blip r:embed="rId2" cstate="hqprint">
            <a:extLst>
              <a:ext uri="{28A0092B-C50C-407E-A947-70E740481C1C}">
                <a14:useLocalDpi xmlns:a14="http://schemas.microsoft.com/office/drawing/2010/main" val="0"/>
              </a:ext>
            </a:extLst>
          </a:blip>
          <a:stretch>
            <a:fillRect/>
          </a:stretch>
        </p:blipFill>
        <p:spPr>
          <a:xfrm>
            <a:off x="3027680" y="193040"/>
            <a:ext cx="5040312" cy="6535420"/>
          </a:xfrm>
          <a:prstGeom prst="rect">
            <a:avLst/>
          </a:prstGeom>
        </p:spPr>
      </p:pic>
    </p:spTree>
    <p:extLst>
      <p:ext uri="{BB962C8B-B14F-4D97-AF65-F5344CB8AC3E}">
        <p14:creationId xmlns:p14="http://schemas.microsoft.com/office/powerpoint/2010/main" val="1187203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37A05-4A39-46F4-9413-4285DD76F7F9}"/>
              </a:ext>
            </a:extLst>
          </p:cNvPr>
          <p:cNvSpPr>
            <a:spLocks noGrp="1"/>
          </p:cNvSpPr>
          <p:nvPr>
            <p:ph type="title"/>
          </p:nvPr>
        </p:nvSpPr>
        <p:spPr>
          <a:xfrm>
            <a:off x="8455523" y="2372433"/>
            <a:ext cx="3736477" cy="2113132"/>
          </a:xfrm>
        </p:spPr>
        <p:txBody>
          <a:bodyPr>
            <a:normAutofit/>
          </a:bodyPr>
          <a:lstStyle/>
          <a:p>
            <a:r>
              <a:rPr lang="en-US" sz="2800" dirty="0"/>
              <a:t>Pricing and Membership Page</a:t>
            </a:r>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2753360" y="303530"/>
            <a:ext cx="6208395" cy="6250940"/>
          </a:xfrm>
          <a:prstGeom prst="rect">
            <a:avLst/>
          </a:prstGeom>
        </p:spPr>
      </p:pic>
    </p:spTree>
    <p:extLst>
      <p:ext uri="{BB962C8B-B14F-4D97-AF65-F5344CB8AC3E}">
        <p14:creationId xmlns:p14="http://schemas.microsoft.com/office/powerpoint/2010/main" val="12479079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E8EF5-A3C2-49C0-ACB1-AD3E8820EA80}"/>
              </a:ext>
            </a:extLst>
          </p:cNvPr>
          <p:cNvSpPr>
            <a:spLocks noGrp="1"/>
          </p:cNvSpPr>
          <p:nvPr>
            <p:ph type="title"/>
          </p:nvPr>
        </p:nvSpPr>
        <p:spPr>
          <a:xfrm>
            <a:off x="316066" y="-16847"/>
            <a:ext cx="9875520" cy="1356360"/>
          </a:xfrm>
        </p:spPr>
        <p:txBody>
          <a:bodyPr/>
          <a:lstStyle/>
          <a:p>
            <a:r>
              <a:rPr lang="en-US" dirty="0"/>
              <a:t>Admin Role:</a:t>
            </a:r>
          </a:p>
        </p:txBody>
      </p:sp>
      <p:sp>
        <p:nvSpPr>
          <p:cNvPr id="3" name="Content Placeholder 2">
            <a:extLst>
              <a:ext uri="{FF2B5EF4-FFF2-40B4-BE49-F238E27FC236}">
                <a16:creationId xmlns:a16="http://schemas.microsoft.com/office/drawing/2014/main" id="{947D0A17-7C35-46E6-96A4-56EF312C12A3}"/>
              </a:ext>
            </a:extLst>
          </p:cNvPr>
          <p:cNvSpPr>
            <a:spLocks noGrp="1"/>
          </p:cNvSpPr>
          <p:nvPr>
            <p:ph idx="1"/>
          </p:nvPr>
        </p:nvSpPr>
        <p:spPr>
          <a:xfrm>
            <a:off x="9397170" y="2245087"/>
            <a:ext cx="2450842" cy="2367825"/>
          </a:xfrm>
        </p:spPr>
        <p:txBody>
          <a:bodyPr>
            <a:normAutofit/>
          </a:bodyPr>
          <a:lstStyle/>
          <a:p>
            <a:pPr marL="0" indent="0">
              <a:buNone/>
            </a:pPr>
            <a:r>
              <a:rPr lang="en-US" dirty="0"/>
              <a:t>Contact Us Page</a:t>
            </a:r>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1910080" y="1063307"/>
            <a:ext cx="7284720" cy="5063173"/>
          </a:xfrm>
          <a:prstGeom prst="rect">
            <a:avLst/>
          </a:prstGeom>
        </p:spPr>
      </p:pic>
    </p:spTree>
    <p:extLst>
      <p:ext uri="{BB962C8B-B14F-4D97-AF65-F5344CB8AC3E}">
        <p14:creationId xmlns:p14="http://schemas.microsoft.com/office/powerpoint/2010/main" val="9411865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AEE7C-065E-409B-92ED-488128D1B50D}"/>
              </a:ext>
            </a:extLst>
          </p:cNvPr>
          <p:cNvSpPr>
            <a:spLocks noGrp="1"/>
          </p:cNvSpPr>
          <p:nvPr>
            <p:ph type="title"/>
          </p:nvPr>
        </p:nvSpPr>
        <p:spPr>
          <a:xfrm>
            <a:off x="9295900" y="2903220"/>
            <a:ext cx="3231380" cy="1208313"/>
          </a:xfrm>
        </p:spPr>
        <p:txBody>
          <a:bodyPr>
            <a:normAutofit/>
          </a:bodyPr>
          <a:lstStyle/>
          <a:p>
            <a:r>
              <a:rPr lang="en-US" sz="2800" dirty="0"/>
              <a:t>Login Page</a:t>
            </a:r>
          </a:p>
        </p:txBody>
      </p:sp>
      <p:pic>
        <p:nvPicPr>
          <p:cNvPr id="5" name="Content Placeholder 4"/>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2440018" y="690880"/>
            <a:ext cx="6855882" cy="5435600"/>
          </a:xfrm>
          <a:prstGeom prst="rect">
            <a:avLst/>
          </a:prstGeom>
        </p:spPr>
      </p:pic>
    </p:spTree>
    <p:extLst>
      <p:ext uri="{BB962C8B-B14F-4D97-AF65-F5344CB8AC3E}">
        <p14:creationId xmlns:p14="http://schemas.microsoft.com/office/powerpoint/2010/main" val="22202538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C1405-F389-447A-8443-685AAD1325F5}"/>
              </a:ext>
            </a:extLst>
          </p:cNvPr>
          <p:cNvSpPr>
            <a:spLocks noGrp="1"/>
          </p:cNvSpPr>
          <p:nvPr>
            <p:ph type="title"/>
          </p:nvPr>
        </p:nvSpPr>
        <p:spPr>
          <a:xfrm>
            <a:off x="-713689" y="157123"/>
            <a:ext cx="10364451" cy="1596177"/>
          </a:xfrm>
        </p:spPr>
        <p:txBody>
          <a:bodyPr/>
          <a:lstStyle/>
          <a:p>
            <a:r>
              <a:rPr lang="en-US" dirty="0"/>
              <a:t>Member Role-</a:t>
            </a:r>
          </a:p>
        </p:txBody>
      </p:sp>
      <p:sp>
        <p:nvSpPr>
          <p:cNvPr id="6" name="TextBox 5">
            <a:extLst>
              <a:ext uri="{FF2B5EF4-FFF2-40B4-BE49-F238E27FC236}">
                <a16:creationId xmlns:a16="http://schemas.microsoft.com/office/drawing/2014/main" id="{B64B8B7F-A547-4C79-86A8-A8DA3BB6C1A2}"/>
              </a:ext>
            </a:extLst>
          </p:cNvPr>
          <p:cNvSpPr txBox="1"/>
          <p:nvPr/>
        </p:nvSpPr>
        <p:spPr>
          <a:xfrm>
            <a:off x="766926" y="2629377"/>
            <a:ext cx="9986674" cy="2862322"/>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sz="2400" dirty="0"/>
              <a:t>Login</a:t>
            </a:r>
          </a:p>
          <a:p>
            <a:pPr marL="285750" indent="-285750">
              <a:buFont typeface="Arial" panose="020B0604020202020204" pitchFamily="34" charset="0"/>
              <a:buChar char="•"/>
            </a:pPr>
            <a:r>
              <a:rPr lang="en-US" sz="2400" dirty="0"/>
              <a:t>Purchase Page</a:t>
            </a:r>
          </a:p>
          <a:p>
            <a:pPr marL="285750" indent="-285750">
              <a:buFont typeface="Arial" panose="020B0604020202020204" pitchFamily="34" charset="0"/>
              <a:buChar char="•"/>
            </a:pPr>
            <a:r>
              <a:rPr lang="en-US" sz="2400" dirty="0"/>
              <a:t>Report Page</a:t>
            </a:r>
          </a:p>
          <a:p>
            <a:pPr marL="285750" indent="-285750">
              <a:buFont typeface="Arial" panose="020B0604020202020204" pitchFamily="34" charset="0"/>
              <a:buChar char="•"/>
            </a:pPr>
            <a:r>
              <a:rPr lang="en-US" sz="2400" dirty="0"/>
              <a:t>Member Profile</a:t>
            </a:r>
          </a:p>
          <a:p>
            <a:r>
              <a:rPr lang="en-US" sz="2400" dirty="0"/>
              <a:t>     Page</a:t>
            </a:r>
          </a:p>
          <a:p>
            <a:pPr marL="285750" indent="-285750">
              <a:buFont typeface="Arial" panose="020B0604020202020204" pitchFamily="34" charset="0"/>
              <a:buChar char="•"/>
            </a:pPr>
            <a:r>
              <a:rPr lang="en-US" sz="2400" dirty="0"/>
              <a:t>Logout</a:t>
            </a:r>
          </a:p>
          <a:p>
            <a:pPr marL="285750" indent="-285750">
              <a:buFont typeface="Arial" panose="020B0604020202020204" pitchFamily="34" charset="0"/>
              <a:buChar char="•"/>
            </a:pPr>
            <a:endParaRPr lang="en-US" dirty="0">
              <a:solidFill>
                <a:srgbClr val="FF0000"/>
              </a:solidFill>
            </a:endParaRPr>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t="14288"/>
          <a:stretch/>
        </p:blipFill>
        <p:spPr>
          <a:xfrm>
            <a:off x="3412004" y="1753300"/>
            <a:ext cx="8479789" cy="4035323"/>
          </a:xfrm>
        </p:spPr>
      </p:pic>
    </p:spTree>
    <p:extLst>
      <p:ext uri="{BB962C8B-B14F-4D97-AF65-F5344CB8AC3E}">
        <p14:creationId xmlns:p14="http://schemas.microsoft.com/office/powerpoint/2010/main" val="28764568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C3BCD-993F-4AE4-88DD-A5FDF5EF72A8}"/>
              </a:ext>
            </a:extLst>
          </p:cNvPr>
          <p:cNvSpPr>
            <a:spLocks noGrp="1"/>
          </p:cNvSpPr>
          <p:nvPr>
            <p:ph type="title"/>
          </p:nvPr>
        </p:nvSpPr>
        <p:spPr>
          <a:xfrm>
            <a:off x="1913206" y="387612"/>
            <a:ext cx="9105314" cy="1162975"/>
          </a:xfrm>
        </p:spPr>
        <p:txBody>
          <a:bodyPr>
            <a:normAutofit/>
          </a:bodyPr>
          <a:lstStyle/>
          <a:p>
            <a:r>
              <a:rPr lang="en-US" sz="3600"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44D89DB5-ABA3-4E09-8BC2-6AAF709F1C21}"/>
              </a:ext>
            </a:extLst>
          </p:cNvPr>
          <p:cNvSpPr>
            <a:spLocks noGrp="1"/>
          </p:cNvSpPr>
          <p:nvPr>
            <p:ph idx="1"/>
          </p:nvPr>
        </p:nvSpPr>
        <p:spPr>
          <a:xfrm>
            <a:off x="1549400" y="1550587"/>
            <a:ext cx="10528300" cy="4253313"/>
          </a:xfrm>
        </p:spPr>
        <p:txBody>
          <a:bodyPr>
            <a:normAutofit/>
          </a:bodyPr>
          <a:lstStyle/>
          <a:p>
            <a:pPr marL="0" marR="0" indent="0" algn="just">
              <a:lnSpc>
                <a:spcPct val="107000"/>
              </a:lnSpc>
              <a:spcBef>
                <a:spcPts val="0"/>
              </a:spcBef>
              <a:spcAft>
                <a:spcPts val="900"/>
              </a:spcAft>
              <a:buNone/>
            </a:pPr>
            <a:r>
              <a:rPr lang="en-IN" sz="1800"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The Gym Portal and Management System for Gym web application is intended to provide complete solutions for owners as well as customers through a single get way using the internet. </a:t>
            </a:r>
          </a:p>
          <a:p>
            <a:pPr marL="0" marR="0" indent="0" algn="just">
              <a:lnSpc>
                <a:spcPct val="107000"/>
              </a:lnSpc>
              <a:spcBef>
                <a:spcPts val="0"/>
              </a:spcBef>
              <a:spcAft>
                <a:spcPts val="900"/>
              </a:spcAft>
              <a:buNone/>
            </a:pPr>
            <a:r>
              <a:rPr lang="en-IN" sz="1800"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It allows owners to manage their gym, customer to view the packages provided by gym and booking their session online as per requirement. </a:t>
            </a:r>
          </a:p>
          <a:p>
            <a:pPr marL="0" marR="0" indent="0" algn="just">
              <a:lnSpc>
                <a:spcPct val="107000"/>
              </a:lnSpc>
              <a:spcBef>
                <a:spcPts val="0"/>
              </a:spcBef>
              <a:spcAft>
                <a:spcPts val="900"/>
              </a:spcAft>
              <a:buNone/>
            </a:pPr>
            <a:r>
              <a:rPr lang="en-IN" sz="1800"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The administrator module will able to manage branch activity, gym activity, trainer activity, facility activity. </a:t>
            </a:r>
            <a:endParaRPr lang="en-US" sz="1800" dirty="0">
              <a:solidFill>
                <a:srgbClr val="000000"/>
              </a:solidFill>
              <a:effectLst/>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9436316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1FF1C-D33C-4067-BB8E-86E8AB000B1E}"/>
              </a:ext>
            </a:extLst>
          </p:cNvPr>
          <p:cNvSpPr>
            <a:spLocks noGrp="1"/>
          </p:cNvSpPr>
          <p:nvPr>
            <p:ph type="title"/>
          </p:nvPr>
        </p:nvSpPr>
        <p:spPr>
          <a:xfrm>
            <a:off x="9793480" y="2613945"/>
            <a:ext cx="2033899" cy="1630110"/>
          </a:xfrm>
        </p:spPr>
        <p:txBody>
          <a:bodyPr>
            <a:normAutofit/>
          </a:bodyPr>
          <a:lstStyle/>
          <a:p>
            <a:r>
              <a:rPr lang="en-US" sz="2400" dirty="0"/>
              <a:t>Purchase Page</a:t>
            </a:r>
          </a:p>
        </p:txBody>
      </p:sp>
      <p:sp>
        <p:nvSpPr>
          <p:cNvPr id="3" name="Content Placeholder 2"/>
          <p:cNvSpPr>
            <a:spLocks noGrp="1"/>
          </p:cNvSpPr>
          <p:nvPr>
            <p:ph idx="1"/>
          </p:nvPr>
        </p:nvSpPr>
        <p:spPr/>
        <p:txBody>
          <a:bodyPr/>
          <a:lstStyle/>
          <a:p>
            <a:endParaRPr lang="en-IN"/>
          </a:p>
        </p:txBody>
      </p:sp>
      <p:pic>
        <p:nvPicPr>
          <p:cNvPr id="5" name="Picture 4"/>
          <p:cNvPicPr/>
          <p:nvPr/>
        </p:nvPicPr>
        <p:blipFill>
          <a:blip r:embed="rId2">
            <a:extLst>
              <a:ext uri="{28A0092B-C50C-407E-A947-70E740481C1C}">
                <a14:useLocalDpi xmlns:a14="http://schemas.microsoft.com/office/drawing/2010/main" val="0"/>
              </a:ext>
            </a:extLst>
          </a:blip>
          <a:stretch>
            <a:fillRect/>
          </a:stretch>
        </p:blipFill>
        <p:spPr>
          <a:xfrm>
            <a:off x="2387600" y="568960"/>
            <a:ext cx="7405879" cy="5963920"/>
          </a:xfrm>
          <a:prstGeom prst="rect">
            <a:avLst/>
          </a:prstGeom>
        </p:spPr>
      </p:pic>
    </p:spTree>
    <p:extLst>
      <p:ext uri="{BB962C8B-B14F-4D97-AF65-F5344CB8AC3E}">
        <p14:creationId xmlns:p14="http://schemas.microsoft.com/office/powerpoint/2010/main" val="13459775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1FF1C-D33C-4067-BB8E-86E8AB000B1E}"/>
              </a:ext>
            </a:extLst>
          </p:cNvPr>
          <p:cNvSpPr>
            <a:spLocks noGrp="1"/>
          </p:cNvSpPr>
          <p:nvPr>
            <p:ph type="title"/>
          </p:nvPr>
        </p:nvSpPr>
        <p:spPr>
          <a:xfrm>
            <a:off x="9904576" y="2613945"/>
            <a:ext cx="2033899" cy="1630110"/>
          </a:xfrm>
        </p:spPr>
        <p:txBody>
          <a:bodyPr>
            <a:normAutofit/>
          </a:bodyPr>
          <a:lstStyle/>
          <a:p>
            <a:r>
              <a:rPr lang="en-US" sz="2400" dirty="0"/>
              <a:t>Report Page</a:t>
            </a:r>
          </a:p>
        </p:txBody>
      </p:sp>
      <p:sp>
        <p:nvSpPr>
          <p:cNvPr id="4" name="Content Placeholder 3"/>
          <p:cNvSpPr>
            <a:spLocks noGrp="1"/>
          </p:cNvSpPr>
          <p:nvPr>
            <p:ph idx="1"/>
          </p:nvPr>
        </p:nvSpPr>
        <p:spPr/>
        <p:txBody>
          <a:bodyPr/>
          <a:lstStyle/>
          <a:p>
            <a:endParaRPr lang="en-IN"/>
          </a:p>
        </p:txBody>
      </p:sp>
      <p:pic>
        <p:nvPicPr>
          <p:cNvPr id="7" name="Picture 6"/>
          <p:cNvPicPr/>
          <p:nvPr/>
        </p:nvPicPr>
        <p:blipFill>
          <a:blip r:embed="rId2">
            <a:extLst>
              <a:ext uri="{28A0092B-C50C-407E-A947-70E740481C1C}">
                <a14:useLocalDpi xmlns:a14="http://schemas.microsoft.com/office/drawing/2010/main" val="0"/>
              </a:ext>
            </a:extLst>
          </a:blip>
          <a:stretch>
            <a:fillRect/>
          </a:stretch>
        </p:blipFill>
        <p:spPr>
          <a:xfrm>
            <a:off x="1919604" y="580072"/>
            <a:ext cx="7407275" cy="5343208"/>
          </a:xfrm>
          <a:prstGeom prst="rect">
            <a:avLst/>
          </a:prstGeom>
        </p:spPr>
      </p:pic>
    </p:spTree>
    <p:extLst>
      <p:ext uri="{BB962C8B-B14F-4D97-AF65-F5344CB8AC3E}">
        <p14:creationId xmlns:p14="http://schemas.microsoft.com/office/powerpoint/2010/main" val="35086576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1FF1C-D33C-4067-BB8E-86E8AB000B1E}"/>
              </a:ext>
            </a:extLst>
          </p:cNvPr>
          <p:cNvSpPr>
            <a:spLocks noGrp="1"/>
          </p:cNvSpPr>
          <p:nvPr>
            <p:ph type="title"/>
          </p:nvPr>
        </p:nvSpPr>
        <p:spPr>
          <a:xfrm>
            <a:off x="9955851" y="2613945"/>
            <a:ext cx="2033899" cy="1630110"/>
          </a:xfrm>
        </p:spPr>
        <p:txBody>
          <a:bodyPr>
            <a:normAutofit/>
          </a:bodyPr>
          <a:lstStyle/>
          <a:p>
            <a:r>
              <a:rPr lang="en-US" sz="2400" dirty="0"/>
              <a:t>Member Profile Page</a:t>
            </a:r>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t="16593"/>
          <a:stretch/>
        </p:blipFill>
        <p:spPr>
          <a:xfrm>
            <a:off x="355220" y="680720"/>
            <a:ext cx="9387041" cy="5720080"/>
          </a:xfrm>
        </p:spPr>
      </p:pic>
    </p:spTree>
    <p:extLst>
      <p:ext uri="{BB962C8B-B14F-4D97-AF65-F5344CB8AC3E}">
        <p14:creationId xmlns:p14="http://schemas.microsoft.com/office/powerpoint/2010/main" val="1883677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C1405-F389-447A-8443-685AAD1325F5}"/>
              </a:ext>
            </a:extLst>
          </p:cNvPr>
          <p:cNvSpPr>
            <a:spLocks noGrp="1"/>
          </p:cNvSpPr>
          <p:nvPr>
            <p:ph type="title"/>
          </p:nvPr>
        </p:nvSpPr>
        <p:spPr>
          <a:xfrm>
            <a:off x="-713689" y="157123"/>
            <a:ext cx="10364451" cy="1596177"/>
          </a:xfrm>
        </p:spPr>
        <p:txBody>
          <a:bodyPr/>
          <a:lstStyle/>
          <a:p>
            <a:r>
              <a:rPr lang="en-US" dirty="0"/>
              <a:t>Trainer Role-</a:t>
            </a:r>
          </a:p>
        </p:txBody>
      </p:sp>
      <p:sp>
        <p:nvSpPr>
          <p:cNvPr id="6" name="TextBox 5">
            <a:extLst>
              <a:ext uri="{FF2B5EF4-FFF2-40B4-BE49-F238E27FC236}">
                <a16:creationId xmlns:a16="http://schemas.microsoft.com/office/drawing/2014/main" id="{B64B8B7F-A547-4C79-86A8-A8DA3BB6C1A2}"/>
              </a:ext>
            </a:extLst>
          </p:cNvPr>
          <p:cNvSpPr txBox="1"/>
          <p:nvPr/>
        </p:nvSpPr>
        <p:spPr>
          <a:xfrm>
            <a:off x="701040" y="2129246"/>
            <a:ext cx="10317480" cy="3231654"/>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sz="2400" dirty="0"/>
              <a:t>Login</a:t>
            </a:r>
          </a:p>
          <a:p>
            <a:pPr marL="285750" indent="-285750">
              <a:buFont typeface="Arial" panose="020B0604020202020204" pitchFamily="34" charset="0"/>
              <a:buChar char="•"/>
            </a:pPr>
            <a:r>
              <a:rPr lang="en-US" sz="2400" dirty="0"/>
              <a:t>Trainer Page</a:t>
            </a:r>
          </a:p>
          <a:p>
            <a:pPr marL="285750" indent="-285750">
              <a:buFont typeface="Arial" panose="020B0604020202020204" pitchFamily="34" charset="0"/>
              <a:buChar char="•"/>
            </a:pPr>
            <a:r>
              <a:rPr lang="en-US" sz="2400" dirty="0"/>
              <a:t>Update Report </a:t>
            </a:r>
          </a:p>
          <a:p>
            <a:r>
              <a:rPr lang="en-US" sz="2400" dirty="0"/>
              <a:t>     Page</a:t>
            </a:r>
          </a:p>
          <a:p>
            <a:pPr marL="285750" indent="-285750">
              <a:buFont typeface="Arial" panose="020B0604020202020204" pitchFamily="34" charset="0"/>
              <a:buChar char="•"/>
            </a:pPr>
            <a:r>
              <a:rPr lang="en-US" sz="2400" dirty="0"/>
              <a:t>Trainer Profile</a:t>
            </a:r>
          </a:p>
          <a:p>
            <a:r>
              <a:rPr lang="en-US" sz="2400" dirty="0"/>
              <a:t>      Page</a:t>
            </a:r>
          </a:p>
          <a:p>
            <a:pPr marL="285750" indent="-285750">
              <a:buFont typeface="Arial" panose="020B0604020202020204" pitchFamily="34" charset="0"/>
              <a:buChar char="•"/>
            </a:pPr>
            <a:r>
              <a:rPr lang="en-US" sz="2400" dirty="0"/>
              <a:t>Logout</a:t>
            </a:r>
          </a:p>
          <a:p>
            <a:pPr marL="285750" indent="-285750">
              <a:buFont typeface="Arial" panose="020B0604020202020204" pitchFamily="34" charset="0"/>
              <a:buChar char="•"/>
            </a:pPr>
            <a:endParaRPr lang="en-US" dirty="0">
              <a:solidFill>
                <a:srgbClr val="FF0000"/>
              </a:solidFill>
            </a:endParaRPr>
          </a:p>
        </p:txBody>
      </p:sp>
      <p:pic>
        <p:nvPicPr>
          <p:cNvPr id="7" name="Content Placeholder 6"/>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t="12143"/>
          <a:stretch/>
        </p:blipFill>
        <p:spPr>
          <a:xfrm>
            <a:off x="3148983" y="1483204"/>
            <a:ext cx="8282385" cy="4523738"/>
          </a:xfrm>
        </p:spPr>
      </p:pic>
    </p:spTree>
    <p:extLst>
      <p:ext uri="{BB962C8B-B14F-4D97-AF65-F5344CB8AC3E}">
        <p14:creationId xmlns:p14="http://schemas.microsoft.com/office/powerpoint/2010/main" val="19331570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1FF1C-D33C-4067-BB8E-86E8AB000B1E}"/>
              </a:ext>
            </a:extLst>
          </p:cNvPr>
          <p:cNvSpPr>
            <a:spLocks noGrp="1"/>
          </p:cNvSpPr>
          <p:nvPr>
            <p:ph type="title"/>
          </p:nvPr>
        </p:nvSpPr>
        <p:spPr>
          <a:xfrm>
            <a:off x="9955851" y="2613945"/>
            <a:ext cx="2033899" cy="1630110"/>
          </a:xfrm>
        </p:spPr>
        <p:txBody>
          <a:bodyPr>
            <a:normAutofit/>
          </a:bodyPr>
          <a:lstStyle/>
          <a:p>
            <a:r>
              <a:rPr lang="en-US" sz="2400" dirty="0"/>
              <a:t>Update Report Page</a:t>
            </a:r>
          </a:p>
        </p:txBody>
      </p:sp>
      <p:pic>
        <p:nvPicPr>
          <p:cNvPr id="6" name="Content Placeholder 5"/>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2093639" y="899160"/>
            <a:ext cx="7995241" cy="5572760"/>
          </a:xfrm>
          <a:prstGeom prst="rect">
            <a:avLst/>
          </a:prstGeom>
        </p:spPr>
      </p:pic>
    </p:spTree>
    <p:extLst>
      <p:ext uri="{BB962C8B-B14F-4D97-AF65-F5344CB8AC3E}">
        <p14:creationId xmlns:p14="http://schemas.microsoft.com/office/powerpoint/2010/main" val="6570562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1FF1C-D33C-4067-BB8E-86E8AB000B1E}"/>
              </a:ext>
            </a:extLst>
          </p:cNvPr>
          <p:cNvSpPr>
            <a:spLocks noGrp="1"/>
          </p:cNvSpPr>
          <p:nvPr>
            <p:ph type="title"/>
          </p:nvPr>
        </p:nvSpPr>
        <p:spPr>
          <a:xfrm>
            <a:off x="9955851" y="2613945"/>
            <a:ext cx="2033899" cy="1630110"/>
          </a:xfrm>
        </p:spPr>
        <p:txBody>
          <a:bodyPr>
            <a:normAutofit/>
          </a:bodyPr>
          <a:lstStyle/>
          <a:p>
            <a:r>
              <a:rPr lang="en-US" sz="2400" dirty="0"/>
              <a:t>Trainer </a:t>
            </a:r>
            <a:br>
              <a:rPr lang="en-US" sz="2400" dirty="0"/>
            </a:br>
            <a:r>
              <a:rPr lang="en-US" sz="2400" dirty="0"/>
              <a:t>Profile Page</a:t>
            </a:r>
          </a:p>
        </p:txBody>
      </p:sp>
      <p:pic>
        <p:nvPicPr>
          <p:cNvPr id="4" name="Content Placeholder 3"/>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t="11704"/>
          <a:stretch/>
        </p:blipFill>
        <p:spPr>
          <a:xfrm>
            <a:off x="804919" y="401320"/>
            <a:ext cx="9053755" cy="6055360"/>
          </a:xfrm>
        </p:spPr>
      </p:pic>
    </p:spTree>
    <p:extLst>
      <p:ext uri="{BB962C8B-B14F-4D97-AF65-F5344CB8AC3E}">
        <p14:creationId xmlns:p14="http://schemas.microsoft.com/office/powerpoint/2010/main" val="5133994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C1405-F389-447A-8443-685AAD1325F5}"/>
              </a:ext>
            </a:extLst>
          </p:cNvPr>
          <p:cNvSpPr>
            <a:spLocks noGrp="1"/>
          </p:cNvSpPr>
          <p:nvPr>
            <p:ph type="title"/>
          </p:nvPr>
        </p:nvSpPr>
        <p:spPr>
          <a:xfrm>
            <a:off x="-713689" y="157123"/>
            <a:ext cx="10364451" cy="1596177"/>
          </a:xfrm>
        </p:spPr>
        <p:txBody>
          <a:bodyPr/>
          <a:lstStyle/>
          <a:p>
            <a:r>
              <a:rPr lang="en-US" dirty="0"/>
              <a:t>Manager Role-</a:t>
            </a:r>
          </a:p>
        </p:txBody>
      </p:sp>
      <p:sp>
        <p:nvSpPr>
          <p:cNvPr id="6" name="TextBox 5">
            <a:extLst>
              <a:ext uri="{FF2B5EF4-FFF2-40B4-BE49-F238E27FC236}">
                <a16:creationId xmlns:a16="http://schemas.microsoft.com/office/drawing/2014/main" id="{B64B8B7F-A547-4C79-86A8-A8DA3BB6C1A2}"/>
              </a:ext>
            </a:extLst>
          </p:cNvPr>
          <p:cNvSpPr txBox="1"/>
          <p:nvPr/>
        </p:nvSpPr>
        <p:spPr>
          <a:xfrm>
            <a:off x="1031846" y="2138038"/>
            <a:ext cx="9986674" cy="2492990"/>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sz="2400" dirty="0"/>
              <a:t>Login</a:t>
            </a:r>
          </a:p>
          <a:p>
            <a:pPr marL="285750" indent="-285750">
              <a:buFont typeface="Arial" panose="020B0604020202020204" pitchFamily="34" charset="0"/>
              <a:buChar char="•"/>
            </a:pPr>
            <a:r>
              <a:rPr lang="en-US" sz="2400" dirty="0"/>
              <a:t>Branch Page</a:t>
            </a:r>
          </a:p>
          <a:p>
            <a:pPr marL="285750" indent="-285750">
              <a:buFont typeface="Arial" panose="020B0604020202020204" pitchFamily="34" charset="0"/>
              <a:buChar char="•"/>
            </a:pPr>
            <a:r>
              <a:rPr lang="en-US" sz="2400" dirty="0"/>
              <a:t>Branches</a:t>
            </a:r>
          </a:p>
          <a:p>
            <a:pPr marL="285750" indent="-285750">
              <a:buFont typeface="Arial" panose="020B0604020202020204" pitchFamily="34" charset="0"/>
              <a:buChar char="•"/>
            </a:pPr>
            <a:r>
              <a:rPr lang="en-US" sz="2400" dirty="0"/>
              <a:t>Packages</a:t>
            </a:r>
          </a:p>
          <a:p>
            <a:pPr marL="285750" indent="-285750">
              <a:buFont typeface="Arial" panose="020B0604020202020204" pitchFamily="34" charset="0"/>
              <a:buChar char="•"/>
            </a:pPr>
            <a:r>
              <a:rPr lang="en-US" sz="2400" dirty="0"/>
              <a:t>Logout</a:t>
            </a:r>
          </a:p>
          <a:p>
            <a:pPr marL="285750" indent="-285750">
              <a:buFont typeface="Arial" panose="020B0604020202020204" pitchFamily="34" charset="0"/>
              <a:buChar char="•"/>
            </a:pPr>
            <a:endParaRPr lang="en-US" dirty="0">
              <a:solidFill>
                <a:srgbClr val="FF0000"/>
              </a:solidFill>
            </a:endParaRPr>
          </a:p>
        </p:txBody>
      </p:sp>
      <p:pic>
        <p:nvPicPr>
          <p:cNvPr id="10" name="Content Placeholder 9">
            <a:extLst>
              <a:ext uri="{FF2B5EF4-FFF2-40B4-BE49-F238E27FC236}">
                <a16:creationId xmlns:a16="http://schemas.microsoft.com/office/drawing/2014/main" id="{7AF6EFCB-3BA3-9D86-9E5D-41B2C569EEAD}"/>
              </a:ext>
            </a:extLst>
          </p:cNvPr>
          <p:cNvPicPr>
            <a:picLocks noGrp="1" noChangeAspect="1"/>
          </p:cNvPicPr>
          <p:nvPr>
            <p:ph idx="1"/>
          </p:nvPr>
        </p:nvPicPr>
        <p:blipFill rotWithShape="1">
          <a:blip r:embed="rId2"/>
          <a:srcRect t="13613"/>
          <a:stretch/>
        </p:blipFill>
        <p:spPr>
          <a:xfrm>
            <a:off x="3204392" y="1565371"/>
            <a:ext cx="8708211" cy="3638324"/>
          </a:xfrm>
        </p:spPr>
      </p:pic>
    </p:spTree>
    <p:extLst>
      <p:ext uri="{BB962C8B-B14F-4D97-AF65-F5344CB8AC3E}">
        <p14:creationId xmlns:p14="http://schemas.microsoft.com/office/powerpoint/2010/main" val="41647225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1FF1C-D33C-4067-BB8E-86E8AB000B1E}"/>
              </a:ext>
            </a:extLst>
          </p:cNvPr>
          <p:cNvSpPr>
            <a:spLocks noGrp="1"/>
          </p:cNvSpPr>
          <p:nvPr>
            <p:ph type="title"/>
          </p:nvPr>
        </p:nvSpPr>
        <p:spPr>
          <a:xfrm>
            <a:off x="9955851" y="2613945"/>
            <a:ext cx="2033899" cy="1630110"/>
          </a:xfrm>
        </p:spPr>
        <p:txBody>
          <a:bodyPr>
            <a:normAutofit/>
          </a:bodyPr>
          <a:lstStyle/>
          <a:p>
            <a:r>
              <a:rPr lang="en-US" sz="2400" dirty="0"/>
              <a:t>Manager Page</a:t>
            </a:r>
          </a:p>
        </p:txBody>
      </p:sp>
      <p:pic>
        <p:nvPicPr>
          <p:cNvPr id="5" name="Content Placeholder 4"/>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t="16148"/>
          <a:stretch/>
        </p:blipFill>
        <p:spPr>
          <a:xfrm>
            <a:off x="826477" y="553720"/>
            <a:ext cx="9129374" cy="5750560"/>
          </a:xfrm>
        </p:spPr>
      </p:pic>
    </p:spTree>
    <p:extLst>
      <p:ext uri="{BB962C8B-B14F-4D97-AF65-F5344CB8AC3E}">
        <p14:creationId xmlns:p14="http://schemas.microsoft.com/office/powerpoint/2010/main" val="38589488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14D96-6B93-4AA1-83C0-98160A728849}"/>
              </a:ext>
            </a:extLst>
          </p:cNvPr>
          <p:cNvSpPr>
            <a:spLocks noGrp="1"/>
          </p:cNvSpPr>
          <p:nvPr>
            <p:ph type="title"/>
          </p:nvPr>
        </p:nvSpPr>
        <p:spPr>
          <a:xfrm>
            <a:off x="9265920" y="2552700"/>
            <a:ext cx="2714624" cy="1752599"/>
          </a:xfrm>
        </p:spPr>
        <p:txBody>
          <a:bodyPr/>
          <a:lstStyle/>
          <a:p>
            <a:r>
              <a:rPr lang="en-US" dirty="0"/>
              <a:t>Branch Page</a:t>
            </a:r>
          </a:p>
        </p:txBody>
      </p:sp>
      <p:sp>
        <p:nvSpPr>
          <p:cNvPr id="3" name="Content Placeholder 2"/>
          <p:cNvSpPr>
            <a:spLocks noGrp="1"/>
          </p:cNvSpPr>
          <p:nvPr>
            <p:ph idx="1"/>
          </p:nvPr>
        </p:nvSpPr>
        <p:spPr/>
        <p:txBody>
          <a:bodyPr/>
          <a:lstStyle/>
          <a:p>
            <a:endParaRPr lang="en-IN"/>
          </a:p>
        </p:txBody>
      </p:sp>
      <p:pic>
        <p:nvPicPr>
          <p:cNvPr id="6" name="Picture 5"/>
          <p:cNvPicPr/>
          <p:nvPr/>
        </p:nvPicPr>
        <p:blipFill>
          <a:blip r:embed="rId2" cstate="print">
            <a:extLst>
              <a:ext uri="{28A0092B-C50C-407E-A947-70E740481C1C}">
                <a14:useLocalDpi xmlns:a14="http://schemas.microsoft.com/office/drawing/2010/main" val="0"/>
              </a:ext>
            </a:extLst>
          </a:blip>
          <a:stretch>
            <a:fillRect/>
          </a:stretch>
        </p:blipFill>
        <p:spPr>
          <a:xfrm>
            <a:off x="2163444" y="491807"/>
            <a:ext cx="7610475" cy="5644833"/>
          </a:xfrm>
          <a:prstGeom prst="rect">
            <a:avLst/>
          </a:prstGeom>
        </p:spPr>
      </p:pic>
    </p:spTree>
    <p:extLst>
      <p:ext uri="{BB962C8B-B14F-4D97-AF65-F5344CB8AC3E}">
        <p14:creationId xmlns:p14="http://schemas.microsoft.com/office/powerpoint/2010/main" val="1045923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100D0E-D21E-FC2A-BE08-16EAD0142946}"/>
              </a:ext>
            </a:extLst>
          </p:cNvPr>
          <p:cNvSpPr>
            <a:spLocks noGrp="1"/>
          </p:cNvSpPr>
          <p:nvPr>
            <p:ph idx="1"/>
          </p:nvPr>
        </p:nvSpPr>
        <p:spPr>
          <a:xfrm>
            <a:off x="10048240" y="2654299"/>
            <a:ext cx="1790063" cy="1549401"/>
          </a:xfrm>
        </p:spPr>
        <p:txBody>
          <a:bodyPr/>
          <a:lstStyle/>
          <a:p>
            <a:pPr marL="0" indent="0">
              <a:buNone/>
            </a:pPr>
            <a:r>
              <a:rPr lang="en-US" dirty="0"/>
              <a:t>Add </a:t>
            </a:r>
          </a:p>
          <a:p>
            <a:pPr marL="0" indent="0">
              <a:buNone/>
            </a:pPr>
            <a:r>
              <a:rPr lang="en-US" dirty="0"/>
              <a:t>Branch Page</a:t>
            </a:r>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2356484" y="918844"/>
            <a:ext cx="7773035" cy="4943475"/>
          </a:xfrm>
          <a:prstGeom prst="rect">
            <a:avLst/>
          </a:prstGeom>
        </p:spPr>
      </p:pic>
    </p:spTree>
    <p:extLst>
      <p:ext uri="{BB962C8B-B14F-4D97-AF65-F5344CB8AC3E}">
        <p14:creationId xmlns:p14="http://schemas.microsoft.com/office/powerpoint/2010/main" val="37609038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A9878-38CA-48A4-955D-74AA734BCAAA}"/>
              </a:ext>
            </a:extLst>
          </p:cNvPr>
          <p:cNvSpPr>
            <a:spLocks noGrp="1"/>
          </p:cNvSpPr>
          <p:nvPr>
            <p:ph type="title"/>
          </p:nvPr>
        </p:nvSpPr>
        <p:spPr>
          <a:xfrm>
            <a:off x="1786596" y="111908"/>
            <a:ext cx="9384323" cy="833360"/>
          </a:xfrm>
        </p:spPr>
        <p:txBody>
          <a:bodyPr>
            <a:normAutofit/>
          </a:bodyPr>
          <a:lstStyle/>
          <a:p>
            <a:r>
              <a:rPr lang="en-US" sz="3600" dirty="0">
                <a:latin typeface="Times New Roman" panose="02020603050405020304" pitchFamily="18" charset="0"/>
                <a:cs typeface="Times New Roman" panose="02020603050405020304" pitchFamily="18" charset="0"/>
              </a:rPr>
              <a:t>Scope of Project</a:t>
            </a:r>
          </a:p>
        </p:txBody>
      </p:sp>
      <p:sp>
        <p:nvSpPr>
          <p:cNvPr id="3" name="Content Placeholder 2">
            <a:extLst>
              <a:ext uri="{FF2B5EF4-FFF2-40B4-BE49-F238E27FC236}">
                <a16:creationId xmlns:a16="http://schemas.microsoft.com/office/drawing/2014/main" id="{4A49072D-3140-424A-9838-E5D8D894F0BE}"/>
              </a:ext>
            </a:extLst>
          </p:cNvPr>
          <p:cNvSpPr>
            <a:spLocks noGrp="1"/>
          </p:cNvSpPr>
          <p:nvPr>
            <p:ph idx="1"/>
          </p:nvPr>
        </p:nvSpPr>
        <p:spPr>
          <a:xfrm>
            <a:off x="2362199" y="1645918"/>
            <a:ext cx="9829801" cy="4846955"/>
          </a:xfrm>
        </p:spPr>
        <p:txBody>
          <a:bodyPr>
            <a:normAutofit lnSpcReduction="10000"/>
          </a:bodyPr>
          <a:lstStyle/>
          <a:p>
            <a:pPr marL="0" indent="0">
              <a:buNone/>
            </a:pPr>
            <a:r>
              <a:rPr lang="en-US" sz="2400" dirty="0"/>
              <a:t>TECHNOLOGY USED</a:t>
            </a:r>
          </a:p>
          <a:p>
            <a:pPr marL="571500" indent="-571500">
              <a:buFont typeface="+mj-lt"/>
              <a:buAutoNum type="romanLcPeriod"/>
            </a:pPr>
            <a:r>
              <a:rPr lang="en-US" sz="2400" dirty="0"/>
              <a:t>Spring Boot</a:t>
            </a:r>
          </a:p>
          <a:p>
            <a:pPr marL="571500" indent="-571500">
              <a:buFont typeface="+mj-lt"/>
              <a:buAutoNum type="romanLcPeriod"/>
            </a:pPr>
            <a:r>
              <a:rPr lang="en-US" sz="2400" dirty="0"/>
              <a:t>ReactJs</a:t>
            </a:r>
          </a:p>
          <a:p>
            <a:pPr marL="571500" indent="-571500">
              <a:buFont typeface="+mj-lt"/>
              <a:buAutoNum type="romanLcPeriod"/>
            </a:pPr>
            <a:r>
              <a:rPr lang="en-US" sz="2400" dirty="0"/>
              <a:t>MySql</a:t>
            </a:r>
          </a:p>
          <a:p>
            <a:pPr marL="0" indent="0">
              <a:buNone/>
            </a:pPr>
            <a:endParaRPr lang="en-US" dirty="0"/>
          </a:p>
          <a:p>
            <a:pPr marL="0" indent="0">
              <a:buNone/>
            </a:pPr>
            <a:r>
              <a:rPr lang="en-US" sz="2400" dirty="0"/>
              <a:t>FEATURES:</a:t>
            </a:r>
          </a:p>
          <a:p>
            <a:pPr algn="just"/>
            <a:r>
              <a:rPr lang="en-US" sz="2400" dirty="0"/>
              <a:t>We can Add any numbers of users and can update or delete their information.</a:t>
            </a:r>
          </a:p>
          <a:p>
            <a:r>
              <a:rPr lang="en-IN" sz="1800" dirty="0">
                <a:solidFill>
                  <a:srgbClr val="000000"/>
                </a:solidFill>
                <a:effectLst/>
                <a:latin typeface="Verdana" panose="020B0604030504040204" pitchFamily="34" charset="0"/>
                <a:ea typeface="Verdana" panose="020B0604030504040204" pitchFamily="34" charset="0"/>
                <a:cs typeface="Verdana" panose="020B0604030504040204" pitchFamily="34" charset="0"/>
              </a:rPr>
              <a:t>This system allows admin to manage users and full application, manage gym shifts and the members to search gyms, apply for membership and view workouts while it allows trainer to create schedule, diet chart and add workout plans. </a:t>
            </a:r>
            <a:endParaRPr lang="en-US" sz="1800" dirty="0">
              <a:solidFill>
                <a:srgbClr val="000000"/>
              </a:solidFill>
              <a:effectLst/>
              <a:latin typeface="Verdana" panose="020B0604030504040204" pitchFamily="34" charset="0"/>
              <a:ea typeface="Verdana" panose="020B0604030504040204" pitchFamily="34" charset="0"/>
              <a:cs typeface="Verdana" panose="020B0604030504040204" pitchFamily="34" charset="0"/>
            </a:endParaRPr>
          </a:p>
          <a:p>
            <a:pPr marL="0" indent="0">
              <a:buNone/>
            </a:pPr>
            <a:endParaRPr lang="en-US" dirty="0"/>
          </a:p>
          <a:p>
            <a:endParaRPr lang="en-US" dirty="0"/>
          </a:p>
        </p:txBody>
      </p:sp>
    </p:spTree>
    <p:extLst>
      <p:ext uri="{BB962C8B-B14F-4D97-AF65-F5344CB8AC3E}">
        <p14:creationId xmlns:p14="http://schemas.microsoft.com/office/powerpoint/2010/main" val="4280446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10271760" y="2274569"/>
            <a:ext cx="2346960" cy="2308861"/>
          </a:xfrm>
        </p:spPr>
        <p:txBody>
          <a:bodyPr/>
          <a:lstStyle/>
          <a:p>
            <a:pPr marL="0" indent="0">
              <a:buNone/>
            </a:pPr>
            <a:r>
              <a:rPr lang="en-US" dirty="0"/>
              <a:t>All Package </a:t>
            </a:r>
          </a:p>
          <a:p>
            <a:pPr marL="0" indent="0">
              <a:buNone/>
            </a:pPr>
            <a:r>
              <a:rPr lang="en-US" dirty="0"/>
              <a:t>Page</a:t>
            </a:r>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1767204" y="497204"/>
            <a:ext cx="7864475" cy="5293995"/>
          </a:xfrm>
          <a:prstGeom prst="rect">
            <a:avLst/>
          </a:prstGeom>
        </p:spPr>
      </p:pic>
    </p:spTree>
    <p:extLst>
      <p:ext uri="{BB962C8B-B14F-4D97-AF65-F5344CB8AC3E}">
        <p14:creationId xmlns:p14="http://schemas.microsoft.com/office/powerpoint/2010/main" val="10252895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C36D0D-B672-F643-1B03-3BBF4EE42988}"/>
              </a:ext>
            </a:extLst>
          </p:cNvPr>
          <p:cNvSpPr>
            <a:spLocks noGrp="1"/>
          </p:cNvSpPr>
          <p:nvPr>
            <p:ph idx="1"/>
          </p:nvPr>
        </p:nvSpPr>
        <p:spPr>
          <a:xfrm>
            <a:off x="10393680" y="2481579"/>
            <a:ext cx="2204720" cy="1894841"/>
          </a:xfrm>
        </p:spPr>
        <p:txBody>
          <a:bodyPr/>
          <a:lstStyle/>
          <a:p>
            <a:pPr marL="0" indent="0">
              <a:buNone/>
            </a:pPr>
            <a:r>
              <a:rPr lang="en-US"/>
              <a:t>Add Package </a:t>
            </a:r>
            <a:r>
              <a:rPr lang="en-US" sz="2000" dirty="0"/>
              <a:t>Page</a:t>
            </a:r>
          </a:p>
        </p:txBody>
      </p:sp>
      <p:pic>
        <p:nvPicPr>
          <p:cNvPr id="5" name="Picture 4">
            <a:extLst>
              <a:ext uri="{FF2B5EF4-FFF2-40B4-BE49-F238E27FC236}">
                <a16:creationId xmlns:a16="http://schemas.microsoft.com/office/drawing/2014/main" id="{065C9CE3-3EB6-1157-ED9F-0761DF4405A3}"/>
              </a:ext>
            </a:extLst>
          </p:cNvPr>
          <p:cNvPicPr>
            <a:picLocks noChangeAspect="1"/>
          </p:cNvPicPr>
          <p:nvPr/>
        </p:nvPicPr>
        <p:blipFill rotWithShape="1">
          <a:blip r:embed="rId2"/>
          <a:srcRect t="11407"/>
          <a:stretch/>
        </p:blipFill>
        <p:spPr>
          <a:xfrm>
            <a:off x="325120" y="558800"/>
            <a:ext cx="10068560" cy="6075680"/>
          </a:xfrm>
          <a:prstGeom prst="rect">
            <a:avLst/>
          </a:prstGeom>
        </p:spPr>
      </p:pic>
    </p:spTree>
    <p:extLst>
      <p:ext uri="{BB962C8B-B14F-4D97-AF65-F5344CB8AC3E}">
        <p14:creationId xmlns:p14="http://schemas.microsoft.com/office/powerpoint/2010/main" val="39382308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91F10-EBC5-416D-B8DE-804478841FB3}"/>
              </a:ext>
            </a:extLst>
          </p:cNvPr>
          <p:cNvSpPr>
            <a:spLocks noGrp="1"/>
          </p:cNvSpPr>
          <p:nvPr>
            <p:ph type="title"/>
          </p:nvPr>
        </p:nvSpPr>
        <p:spPr>
          <a:xfrm>
            <a:off x="1484311" y="52389"/>
            <a:ext cx="10018713" cy="1014411"/>
          </a:xfrm>
        </p:spPr>
        <p:txBody>
          <a:bodyPr/>
          <a:lstStyle/>
          <a:p>
            <a:r>
              <a:rPr lang="en-US" dirty="0"/>
              <a:t>Conclusion</a:t>
            </a:r>
          </a:p>
        </p:txBody>
      </p:sp>
      <p:sp>
        <p:nvSpPr>
          <p:cNvPr id="3" name="Content Placeholder 2">
            <a:extLst>
              <a:ext uri="{FF2B5EF4-FFF2-40B4-BE49-F238E27FC236}">
                <a16:creationId xmlns:a16="http://schemas.microsoft.com/office/drawing/2014/main" id="{2EA81DC4-4DC0-43E7-97F0-CB8AA17A5AA5}"/>
              </a:ext>
            </a:extLst>
          </p:cNvPr>
          <p:cNvSpPr>
            <a:spLocks noGrp="1"/>
          </p:cNvSpPr>
          <p:nvPr>
            <p:ph idx="1"/>
          </p:nvPr>
        </p:nvSpPr>
        <p:spPr>
          <a:xfrm>
            <a:off x="1484311" y="1185862"/>
            <a:ext cx="10515600" cy="4486275"/>
          </a:xfrm>
        </p:spPr>
        <p:txBody>
          <a:bodyPr>
            <a:normAutofit/>
          </a:bodyPr>
          <a:lstStyle/>
          <a:p>
            <a:pPr marL="0" indent="0" algn="just">
              <a:lnSpc>
                <a:spcPct val="107000"/>
              </a:lnSpc>
              <a:spcAft>
                <a:spcPts val="800"/>
              </a:spcAft>
              <a:buNone/>
            </a:pPr>
            <a:r>
              <a:rPr lang="en-US" sz="2400" dirty="0">
                <a:effectLst/>
                <a:latin typeface="Calibri" panose="020F0502020204030204" pitchFamily="34" charset="0"/>
                <a:ea typeface="Calibri" panose="020F0502020204030204" pitchFamily="34" charset="0"/>
                <a:cs typeface="Calibri" panose="020F0502020204030204" pitchFamily="34" charset="0"/>
              </a:rPr>
              <a:t>It is efficient and less time consuming. The purpose of this project was to develop a web application for easy access to gym.</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2400" dirty="0">
                <a:effectLst/>
                <a:latin typeface="Calibri" panose="020F0502020204030204" pitchFamily="34" charset="0"/>
                <a:ea typeface="Calibri" panose="020F0502020204030204" pitchFamily="34" charset="0"/>
              </a:rPr>
              <a:t>This project helps us in gaining practical knowledge and we a got a hands on experience on several topics like designing a web page using ReactJs, use of responsive templates ,using bootstrap components easily and helps in management of database using MySQL.</a:t>
            </a:r>
          </a:p>
          <a:p>
            <a:pPr marL="0" indent="0">
              <a:buNone/>
            </a:pPr>
            <a:r>
              <a:rPr lang="en-US" sz="2400" dirty="0">
                <a:effectLst/>
                <a:latin typeface="Calibri" panose="020F0502020204030204" pitchFamily="34" charset="0"/>
                <a:ea typeface="Calibri" panose="020F0502020204030204" pitchFamily="34" charset="0"/>
                <a:cs typeface="Calibri" panose="020F0502020204030204" pitchFamily="34" charset="0"/>
              </a:rPr>
              <a:t>It allows owners to manage their gym, customer to view the packages provided by gym and booking their session online as per requirement. The administrator module will able to manage branch activity, gym activity, trainer activity, facility activity. </a:t>
            </a:r>
            <a:endParaRPr lang="en-US" dirty="0"/>
          </a:p>
        </p:txBody>
      </p:sp>
    </p:spTree>
    <p:extLst>
      <p:ext uri="{BB962C8B-B14F-4D97-AF65-F5344CB8AC3E}">
        <p14:creationId xmlns:p14="http://schemas.microsoft.com/office/powerpoint/2010/main" val="33155426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8AF88-DB9D-46B2-A800-7921039E2698}"/>
              </a:ext>
            </a:extLst>
          </p:cNvPr>
          <p:cNvSpPr>
            <a:spLocks noGrp="1"/>
          </p:cNvSpPr>
          <p:nvPr>
            <p:ph type="title"/>
          </p:nvPr>
        </p:nvSpPr>
        <p:spPr>
          <a:xfrm>
            <a:off x="838200" y="365126"/>
            <a:ext cx="10515600" cy="1277244"/>
          </a:xfrm>
        </p:spPr>
        <p:txBody>
          <a:bodyPr/>
          <a:lstStyle/>
          <a:p>
            <a:r>
              <a:rPr lang="en-US"/>
              <a:t>Future Scope</a:t>
            </a:r>
          </a:p>
        </p:txBody>
      </p:sp>
      <p:sp>
        <p:nvSpPr>
          <p:cNvPr id="3" name="Content Placeholder 2">
            <a:extLst>
              <a:ext uri="{FF2B5EF4-FFF2-40B4-BE49-F238E27FC236}">
                <a16:creationId xmlns:a16="http://schemas.microsoft.com/office/drawing/2014/main" id="{22ECDA65-59FE-4F56-85AC-7F978D5166BE}"/>
              </a:ext>
            </a:extLst>
          </p:cNvPr>
          <p:cNvSpPr>
            <a:spLocks noGrp="1"/>
          </p:cNvSpPr>
          <p:nvPr>
            <p:ph idx="1"/>
          </p:nvPr>
        </p:nvSpPr>
        <p:spPr>
          <a:xfrm>
            <a:off x="1763710" y="1642370"/>
            <a:ext cx="10018713" cy="3124201"/>
          </a:xfrm>
        </p:spPr>
        <p:txBody>
          <a:bodyPr>
            <a:normAutofit/>
          </a:bodyPr>
          <a:lstStyle/>
          <a:p>
            <a:pPr marL="0" marR="0" indent="0">
              <a:lnSpc>
                <a:spcPct val="107000"/>
              </a:lnSpc>
              <a:spcBef>
                <a:spcPts val="5"/>
              </a:spcBef>
              <a:spcAft>
                <a:spcPts val="0"/>
              </a:spcAft>
              <a:buNone/>
              <a:tabLst>
                <a:tab pos="648335" algn="l"/>
              </a:tabLst>
            </a:pPr>
            <a:endParaRPr lang="en-US" sz="2000" dirty="0">
              <a:effectLst/>
              <a:latin typeface="Calibri" panose="020F0502020204030204" pitchFamily="34" charset="0"/>
              <a:ea typeface="Calibri" panose="020F0502020204030204" pitchFamily="34" charset="0"/>
              <a:cs typeface="Mangal" panose="02040503050203030202" pitchFamily="18" charset="0"/>
            </a:endParaRPr>
          </a:p>
          <a:p>
            <a:pPr marL="0" marR="0">
              <a:lnSpc>
                <a:spcPct val="107000"/>
              </a:lnSpc>
              <a:spcBef>
                <a:spcPts val="0"/>
              </a:spcBef>
              <a:spcAft>
                <a:spcPts val="2075"/>
              </a:spcAft>
              <a:tabLst>
                <a:tab pos="6727190" algn="r"/>
              </a:tabLst>
            </a:pPr>
            <a:r>
              <a:rPr lang="en-IN" sz="24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This project can be enhanced further by adding payment gateway to reduce the maintenance of cash for Membership purchase payments. Online Workout tutorials and online Expert sessions can be hosted on this site for better customer satisfaction. The software is flexible enough to be modified and implemented as per</a:t>
            </a:r>
            <a:r>
              <a:rPr lang="en-IN" sz="2400" spc="5"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 </a:t>
            </a:r>
            <a:r>
              <a:rPr lang="en-IN" sz="24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future requirements. We have tried our best to present this free and user–friendly</a:t>
            </a:r>
            <a:r>
              <a:rPr lang="en-IN" sz="2400" spc="5"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 </a:t>
            </a:r>
            <a:r>
              <a:rPr lang="en-IN" sz="24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website</a:t>
            </a:r>
            <a:r>
              <a:rPr lang="en-IN" sz="2400" spc="-6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 </a:t>
            </a:r>
            <a:r>
              <a:rPr lang="en-IN" sz="24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to</a:t>
            </a:r>
            <a:r>
              <a:rPr lang="en-IN" sz="2400" spc="-15"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 </a:t>
            </a:r>
            <a:r>
              <a:rPr lang="en-IN" sz="24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Institutes.</a:t>
            </a:r>
            <a:endParaRPr lang="en-US" sz="2000" dirty="0">
              <a:effectLst/>
              <a:latin typeface="Calibri" panose="020F0502020204030204" pitchFamily="34" charset="0"/>
              <a:ea typeface="Calibri" panose="020F0502020204030204" pitchFamily="34" charset="0"/>
              <a:cs typeface="Mangal" panose="02040503050203030202" pitchFamily="18" charset="0"/>
            </a:endParaRPr>
          </a:p>
          <a:p>
            <a:pPr marL="0" indent="0">
              <a:buNone/>
            </a:pPr>
            <a:endParaRPr lang="en-US" dirty="0"/>
          </a:p>
        </p:txBody>
      </p:sp>
    </p:spTree>
    <p:extLst>
      <p:ext uri="{BB962C8B-B14F-4D97-AF65-F5344CB8AC3E}">
        <p14:creationId xmlns:p14="http://schemas.microsoft.com/office/powerpoint/2010/main" val="21542821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F25FE-CC96-4FEA-923C-1E0CE33E9334}"/>
              </a:ext>
            </a:extLst>
          </p:cNvPr>
          <p:cNvSpPr>
            <a:spLocks noGrp="1"/>
          </p:cNvSpPr>
          <p:nvPr>
            <p:ph type="title"/>
          </p:nvPr>
        </p:nvSpPr>
        <p:spPr>
          <a:xfrm>
            <a:off x="2298700" y="365125"/>
            <a:ext cx="9055100" cy="4775046"/>
          </a:xfrm>
        </p:spPr>
        <p:txBody>
          <a:bodyPr/>
          <a:lstStyle/>
          <a:p>
            <a:pPr algn="l"/>
            <a:r>
              <a:rPr lang="en-US" dirty="0"/>
              <a:t>			</a:t>
            </a:r>
            <a:r>
              <a:rPr lang="en-US" sz="6000" u="sng" dirty="0"/>
              <a:t>THANK  YOU </a:t>
            </a:r>
          </a:p>
        </p:txBody>
      </p:sp>
    </p:spTree>
    <p:extLst>
      <p:ext uri="{BB962C8B-B14F-4D97-AF65-F5344CB8AC3E}">
        <p14:creationId xmlns:p14="http://schemas.microsoft.com/office/powerpoint/2010/main" val="291740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B3D06-2FA4-4EC8-ADA2-B154248438AB}"/>
              </a:ext>
            </a:extLst>
          </p:cNvPr>
          <p:cNvSpPr>
            <a:spLocks noGrp="1"/>
          </p:cNvSpPr>
          <p:nvPr>
            <p:ph type="title"/>
          </p:nvPr>
        </p:nvSpPr>
        <p:spPr>
          <a:xfrm>
            <a:off x="1368668" y="-89648"/>
            <a:ext cx="9454662" cy="922137"/>
          </a:xfrm>
        </p:spPr>
        <p:txBody>
          <a:bodyPr/>
          <a:lstStyle/>
          <a:p>
            <a:r>
              <a:rPr lang="en-US" dirty="0"/>
              <a:t>	</a:t>
            </a:r>
            <a:r>
              <a:rPr lang="en-US" sz="3600" dirty="0">
                <a:latin typeface="Times New Roman" panose="02020603050405020304" pitchFamily="18" charset="0"/>
                <a:cs typeface="Times New Roman" panose="02020603050405020304" pitchFamily="18" charset="0"/>
              </a:rPr>
              <a:t>E-R Diagram</a:t>
            </a:r>
          </a:p>
        </p:txBody>
      </p:sp>
      <p:pic>
        <p:nvPicPr>
          <p:cNvPr id="5" name="Picture 4">
            <a:extLst>
              <a:ext uri="{FF2B5EF4-FFF2-40B4-BE49-F238E27FC236}">
                <a16:creationId xmlns:a16="http://schemas.microsoft.com/office/drawing/2014/main" id="{25406F3A-4C52-B91E-54C4-A236CF7A7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8552" y="841454"/>
            <a:ext cx="10354895" cy="5866382"/>
          </a:xfrm>
          <a:prstGeom prst="rect">
            <a:avLst/>
          </a:prstGeom>
        </p:spPr>
      </p:pic>
    </p:spTree>
    <p:extLst>
      <p:ext uri="{BB962C8B-B14F-4D97-AF65-F5344CB8AC3E}">
        <p14:creationId xmlns:p14="http://schemas.microsoft.com/office/powerpoint/2010/main" val="13757918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D2DCA-BDBA-4D4D-A579-6E78960B0465}"/>
              </a:ext>
            </a:extLst>
          </p:cNvPr>
          <p:cNvSpPr>
            <a:spLocks noGrp="1"/>
          </p:cNvSpPr>
          <p:nvPr>
            <p:ph type="title"/>
          </p:nvPr>
        </p:nvSpPr>
        <p:spPr>
          <a:xfrm>
            <a:off x="1601373" y="0"/>
            <a:ext cx="8989254" cy="604911"/>
          </a:xfrm>
        </p:spPr>
        <p:txBody>
          <a:bodyPr>
            <a:noAutofit/>
          </a:bodyPr>
          <a:lstStyle/>
          <a:p>
            <a:r>
              <a:rPr lang="en-US" sz="3600" dirty="0">
                <a:latin typeface="Times New Roman" panose="02020603050405020304" pitchFamily="18" charset="0"/>
                <a:cs typeface="Times New Roman" panose="02020603050405020304" pitchFamily="18" charset="0"/>
              </a:rPr>
              <a:t>Use Case Diagram</a:t>
            </a:r>
          </a:p>
        </p:txBody>
      </p:sp>
      <p:pic>
        <p:nvPicPr>
          <p:cNvPr id="7" name="Content Placeholder 6">
            <a:extLst>
              <a:ext uri="{FF2B5EF4-FFF2-40B4-BE49-F238E27FC236}">
                <a16:creationId xmlns:a16="http://schemas.microsoft.com/office/drawing/2014/main" id="{D1D196DA-FDE6-1C7D-3EBC-A3FD4906E6E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0989" y="904185"/>
            <a:ext cx="8110021" cy="5242472"/>
          </a:xfrm>
        </p:spPr>
      </p:pic>
    </p:spTree>
    <p:extLst>
      <p:ext uri="{BB962C8B-B14F-4D97-AF65-F5344CB8AC3E}">
        <p14:creationId xmlns:p14="http://schemas.microsoft.com/office/powerpoint/2010/main" val="4003021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BF1D1-D75D-44ED-A6EC-D989078F4CBC}"/>
              </a:ext>
            </a:extLst>
          </p:cNvPr>
          <p:cNvSpPr>
            <a:spLocks noGrp="1"/>
          </p:cNvSpPr>
          <p:nvPr>
            <p:ph type="title"/>
          </p:nvPr>
        </p:nvSpPr>
        <p:spPr>
          <a:xfrm>
            <a:off x="1498599" y="-12700"/>
            <a:ext cx="8191501" cy="685800"/>
          </a:xfrm>
        </p:spPr>
        <p:txBody>
          <a:bodyPr>
            <a:normAutofit fontScale="90000"/>
          </a:bodyPr>
          <a:lstStyle/>
          <a:p>
            <a:r>
              <a:rPr lang="en-US" dirty="0">
                <a:latin typeface="Times New Roman" panose="02020603050405020304" pitchFamily="18" charset="0"/>
                <a:cs typeface="Times New Roman" panose="02020603050405020304" pitchFamily="18" charset="0"/>
              </a:rPr>
              <a:t>Login Activity Diagram</a:t>
            </a:r>
          </a:p>
        </p:txBody>
      </p:sp>
      <p:pic>
        <p:nvPicPr>
          <p:cNvPr id="7" name="Picture 6">
            <a:extLst>
              <a:ext uri="{FF2B5EF4-FFF2-40B4-BE49-F238E27FC236}">
                <a16:creationId xmlns:a16="http://schemas.microsoft.com/office/drawing/2014/main" id="{976D702B-73B0-A73C-1CA7-4FF956B28F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12262" y="792209"/>
            <a:ext cx="4736058" cy="5620214"/>
          </a:xfrm>
          <a:prstGeom prst="rect">
            <a:avLst/>
          </a:prstGeom>
        </p:spPr>
      </p:pic>
    </p:spTree>
    <p:extLst>
      <p:ext uri="{BB962C8B-B14F-4D97-AF65-F5344CB8AC3E}">
        <p14:creationId xmlns:p14="http://schemas.microsoft.com/office/powerpoint/2010/main" val="20645438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84D1B-B5DD-C141-C1FF-F137DC7F7927}"/>
              </a:ext>
            </a:extLst>
          </p:cNvPr>
          <p:cNvSpPr>
            <a:spLocks noGrp="1"/>
          </p:cNvSpPr>
          <p:nvPr>
            <p:ph type="title"/>
          </p:nvPr>
        </p:nvSpPr>
        <p:spPr>
          <a:xfrm>
            <a:off x="1015523" y="-616335"/>
            <a:ext cx="10018713" cy="1752599"/>
          </a:xfrm>
        </p:spPr>
        <p:txBody>
          <a:bodyPr/>
          <a:lstStyle/>
          <a:p>
            <a:r>
              <a:rPr lang="en-IN" dirty="0">
                <a:latin typeface="Times New Roman" panose="02020603050405020304" pitchFamily="18" charset="0"/>
                <a:cs typeface="Times New Roman" panose="02020603050405020304" pitchFamily="18" charset="0"/>
              </a:rPr>
              <a:t>Member Activity Diagram</a:t>
            </a:r>
          </a:p>
        </p:txBody>
      </p:sp>
      <p:pic>
        <p:nvPicPr>
          <p:cNvPr id="4" name="Picture 3">
            <a:extLst>
              <a:ext uri="{FF2B5EF4-FFF2-40B4-BE49-F238E27FC236}">
                <a16:creationId xmlns:a16="http://schemas.microsoft.com/office/drawing/2014/main" id="{52F441CF-E223-CFB3-F7F4-14F4CD3180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53061" y="859404"/>
            <a:ext cx="2943636" cy="5525271"/>
          </a:xfrm>
          <a:prstGeom prst="rect">
            <a:avLst/>
          </a:prstGeom>
        </p:spPr>
      </p:pic>
    </p:spTree>
    <p:extLst>
      <p:ext uri="{BB962C8B-B14F-4D97-AF65-F5344CB8AC3E}">
        <p14:creationId xmlns:p14="http://schemas.microsoft.com/office/powerpoint/2010/main" val="260427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ADE13-7BA5-6C11-235B-0999F26EAC25}"/>
              </a:ext>
            </a:extLst>
          </p:cNvPr>
          <p:cNvSpPr>
            <a:spLocks noGrp="1"/>
          </p:cNvSpPr>
          <p:nvPr>
            <p:ph type="title"/>
          </p:nvPr>
        </p:nvSpPr>
        <p:spPr>
          <a:xfrm>
            <a:off x="1214120" y="-101600"/>
            <a:ext cx="9129711" cy="952500"/>
          </a:xfrm>
        </p:spPr>
        <p:txBody>
          <a:bodyPr>
            <a:normAutofit/>
          </a:bodyPr>
          <a:lstStyle/>
          <a:p>
            <a:r>
              <a:rPr lang="en-US" sz="3600" dirty="0">
                <a:latin typeface="Times New Roman" panose="02020603050405020304" pitchFamily="18" charset="0"/>
                <a:cs typeface="Times New Roman" panose="02020603050405020304" pitchFamily="18" charset="0"/>
              </a:rPr>
              <a:t>Class Diagram - </a:t>
            </a:r>
            <a:endParaRPr lang="en-IN" sz="36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58777DD-1C31-88F2-4475-116A406738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6000" y="850900"/>
            <a:ext cx="10159999" cy="5956300"/>
          </a:xfrm>
          <a:prstGeom prst="rect">
            <a:avLst/>
          </a:prstGeom>
        </p:spPr>
      </p:pic>
    </p:spTree>
    <p:extLst>
      <p:ext uri="{BB962C8B-B14F-4D97-AF65-F5344CB8AC3E}">
        <p14:creationId xmlns:p14="http://schemas.microsoft.com/office/powerpoint/2010/main" val="3471510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B1D75-DC88-3753-4F8E-FF3DEA3D135B}"/>
              </a:ext>
            </a:extLst>
          </p:cNvPr>
          <p:cNvSpPr>
            <a:spLocks noGrp="1"/>
          </p:cNvSpPr>
          <p:nvPr>
            <p:ph type="title"/>
          </p:nvPr>
        </p:nvSpPr>
        <p:spPr>
          <a:xfrm>
            <a:off x="1526125" y="245620"/>
            <a:ext cx="7147976" cy="711200"/>
          </a:xfrm>
        </p:spPr>
        <p:txBody>
          <a:bodyPr>
            <a:normAutofit/>
          </a:bodyPr>
          <a:lstStyle/>
          <a:p>
            <a:r>
              <a:rPr lang="en-US" sz="3600" dirty="0">
                <a:latin typeface="Times New Roman" panose="02020603050405020304" pitchFamily="18" charset="0"/>
                <a:cs typeface="Times New Roman" panose="02020603050405020304" pitchFamily="18" charset="0"/>
              </a:rPr>
              <a:t>Zero Level DFD </a:t>
            </a:r>
            <a:endParaRPr lang="en-IN" sz="36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28AAEE7-3B9A-C7F0-3FA4-787F5BB818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254" y="1241120"/>
            <a:ext cx="10875492" cy="4660060"/>
          </a:xfrm>
          <a:prstGeom prst="rect">
            <a:avLst/>
          </a:prstGeom>
        </p:spPr>
      </p:pic>
    </p:spTree>
    <p:extLst>
      <p:ext uri="{BB962C8B-B14F-4D97-AF65-F5344CB8AC3E}">
        <p14:creationId xmlns:p14="http://schemas.microsoft.com/office/powerpoint/2010/main" val="17869187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Wisp</Template>
  <TotalTime>681</TotalTime>
  <Words>466</Words>
  <Application>Microsoft Office PowerPoint</Application>
  <PresentationFormat>Widescreen</PresentationFormat>
  <Paragraphs>80</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Corbel</vt:lpstr>
      <vt:lpstr>Times New Roman</vt:lpstr>
      <vt:lpstr>Verdana</vt:lpstr>
      <vt:lpstr>Parallax</vt:lpstr>
      <vt:lpstr> Wellness Warrior</vt:lpstr>
      <vt:lpstr>INTRODUCTION</vt:lpstr>
      <vt:lpstr>Scope of Project</vt:lpstr>
      <vt:lpstr> E-R Diagram</vt:lpstr>
      <vt:lpstr>Use Case Diagram</vt:lpstr>
      <vt:lpstr>Login Activity Diagram</vt:lpstr>
      <vt:lpstr>Member Activity Diagram</vt:lpstr>
      <vt:lpstr>Class Diagram - </vt:lpstr>
      <vt:lpstr>Zero Level DFD </vt:lpstr>
      <vt:lpstr>First Level Diagram </vt:lpstr>
      <vt:lpstr>Manager Sequence Flow Diagram</vt:lpstr>
      <vt:lpstr>Trainer Sequence Flow Diagram</vt:lpstr>
      <vt:lpstr>Member Sequence Flow Diagram</vt:lpstr>
      <vt:lpstr>HomePage</vt:lpstr>
      <vt:lpstr>AboutUs Page</vt:lpstr>
      <vt:lpstr>Pricing and Membership Page</vt:lpstr>
      <vt:lpstr>Admin Role:</vt:lpstr>
      <vt:lpstr>Login Page</vt:lpstr>
      <vt:lpstr>Member Role-</vt:lpstr>
      <vt:lpstr>Purchase Page</vt:lpstr>
      <vt:lpstr>Report Page</vt:lpstr>
      <vt:lpstr>Member Profile Page</vt:lpstr>
      <vt:lpstr>Trainer Role-</vt:lpstr>
      <vt:lpstr>Update Report Page</vt:lpstr>
      <vt:lpstr>Trainer  Profile Page</vt:lpstr>
      <vt:lpstr>Manager Role-</vt:lpstr>
      <vt:lpstr>Manager Page</vt:lpstr>
      <vt:lpstr>Branch Page</vt:lpstr>
      <vt:lpstr>PowerPoint Presentation</vt:lpstr>
      <vt:lpstr>PowerPoint Presentation</vt:lpstr>
      <vt:lpstr>PowerPoint Presentation</vt:lpstr>
      <vt:lpstr>Conclusion</vt:lpstr>
      <vt:lpstr>Future Scope</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STORE MANAGEMENT SYSTEM</dc:title>
  <dc:creator>DEEPAK RATHORE</dc:creator>
  <cp:lastModifiedBy>rahul rao</cp:lastModifiedBy>
  <cp:revision>66</cp:revision>
  <dcterms:created xsi:type="dcterms:W3CDTF">2022-04-12T05:19:39Z</dcterms:created>
  <dcterms:modified xsi:type="dcterms:W3CDTF">2023-08-30T04:56:31Z</dcterms:modified>
</cp:coreProperties>
</file>

<file path=docProps/thumbnail.jpeg>
</file>